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54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E5D87A-9091-4644-8103-0ED7D6978A47}"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327946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5D87A-9091-4644-8103-0ED7D6978A47}"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333694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5D87A-9091-4644-8103-0ED7D6978A47}"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418963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5D87A-9091-4644-8103-0ED7D6978A47}"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115824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5D87A-9091-4644-8103-0ED7D6978A47}"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160035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E5D87A-9091-4644-8103-0ED7D6978A47}"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90906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E5D87A-9091-4644-8103-0ED7D6978A47}"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352070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E5D87A-9091-4644-8103-0ED7D6978A47}"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364746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5D87A-9091-4644-8103-0ED7D6978A47}"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262109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5D87A-9091-4644-8103-0ED7D6978A47}"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11080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5D87A-9091-4644-8103-0ED7D6978A47}"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99E-9816-4952-9F6B-E62AF8E6BD17}" type="slidenum">
              <a:rPr lang="en-US" smtClean="0"/>
              <a:t>‹#›</a:t>
            </a:fld>
            <a:endParaRPr lang="en-US"/>
          </a:p>
        </p:txBody>
      </p:sp>
    </p:spTree>
    <p:extLst>
      <p:ext uri="{BB962C8B-B14F-4D97-AF65-F5344CB8AC3E}">
        <p14:creationId xmlns:p14="http://schemas.microsoft.com/office/powerpoint/2010/main" val="190172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5D87A-9091-4644-8103-0ED7D6978A47}" type="datetimeFigureOut">
              <a:rPr lang="en-US" smtClean="0"/>
              <a:t>12/3/2024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8199E-9816-4952-9F6B-E62AF8E6BD17}" type="slidenum">
              <a:rPr lang="en-US" smtClean="0"/>
              <a:t>‹#›</a:t>
            </a:fld>
            <a:endParaRPr lang="en-US"/>
          </a:p>
        </p:txBody>
      </p:sp>
    </p:spTree>
    <p:extLst>
      <p:ext uri="{BB962C8B-B14F-4D97-AF65-F5344CB8AC3E}">
        <p14:creationId xmlns:p14="http://schemas.microsoft.com/office/powerpoint/2010/main" val="94809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wav"/><Relationship Id="rId1" Type="http://schemas.microsoft.com/office/2007/relationships/media" Target="../media/media4.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smtClean="0"/>
              <a:t>Cost Optimisation</a:t>
            </a:r>
            <a:endParaRPr lang="en-US" sz="6000" b="1" dirty="0"/>
          </a:p>
        </p:txBody>
      </p:sp>
      <p:sp>
        <p:nvSpPr>
          <p:cNvPr id="3" name="Subtitle 2"/>
          <p:cNvSpPr>
            <a:spLocks noGrp="1"/>
          </p:cNvSpPr>
          <p:nvPr>
            <p:ph type="subTitle" idx="1"/>
          </p:nvPr>
        </p:nvSpPr>
        <p:spPr/>
        <p:txBody>
          <a:bodyPr/>
          <a:lstStyle/>
          <a:p>
            <a:endParaRPr lang="en-US"/>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2677604357"/>
      </p:ext>
    </p:extLst>
  </p:cSld>
  <p:clrMapOvr>
    <a:masterClrMapping/>
  </p:clrMapOvr>
  <mc:AlternateContent xmlns:mc="http://schemas.openxmlformats.org/markup-compatibility/2006">
    <mc:Choice xmlns:p14="http://schemas.microsoft.com/office/powerpoint/2010/main" Requires="p14">
      <p:transition spd="slow" p14:dur="2000" advTm="9644"/>
    </mc:Choice>
    <mc:Fallback>
      <p:transition spd="slow" advTm="964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634340261"/>
      </p:ext>
    </p:extLst>
  </p:cSld>
  <p:clrMapOvr>
    <a:masterClrMapping/>
  </p:clrMapOvr>
  <mc:AlternateContent xmlns:mc="http://schemas.openxmlformats.org/markup-compatibility/2006">
    <mc:Choice xmlns:p14="http://schemas.microsoft.com/office/powerpoint/2010/main" Requires="p14">
      <p:transition spd="slow" p14:dur="2000" advTm="1855"/>
    </mc:Choice>
    <mc:Fallback>
      <p:transition spd="slow" advTm="185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745163"/>
          </a:xfrm>
        </p:spPr>
        <p:txBody>
          <a:bodyPr>
            <a:noAutofit/>
          </a:bodyPr>
          <a:lstStyle/>
          <a:p>
            <a:pPr>
              <a:buFont typeface="+mj-lt"/>
              <a:buAutoNum type="arabicPeriod"/>
            </a:pPr>
            <a:r>
              <a:rPr lang="en-US" sz="1400" b="1" dirty="0"/>
              <a:t>Site Preparation:</a:t>
            </a:r>
            <a:r>
              <a:rPr lang="en-US" sz="1400" dirty="0"/>
              <a:t> This includes obtaining the necessary permits, surveying the location, and preparing the drilling site. Clearing the area, leveling the ground, and setting up necessary infrastructure like access roads and well pads are also part of this stage.</a:t>
            </a:r>
          </a:p>
          <a:p>
            <a:pPr>
              <a:buFont typeface="+mj-lt"/>
              <a:buAutoNum type="arabicPeriod"/>
            </a:pPr>
            <a:r>
              <a:rPr lang="en-US" sz="1400" b="1" dirty="0"/>
              <a:t>Well Design and Planning:</a:t>
            </a:r>
            <a:r>
              <a:rPr lang="en-US" sz="1400" dirty="0"/>
              <a:t> Engineers and geologists analyze geological data and design the well based on the specific characteristics of the target reservoir. The well's depth, diameter, and trajectory are determined during this phase.</a:t>
            </a:r>
          </a:p>
          <a:p>
            <a:pPr>
              <a:buFont typeface="+mj-lt"/>
              <a:buAutoNum type="arabicPeriod"/>
            </a:pPr>
            <a:r>
              <a:rPr lang="en-US" sz="1400" b="1" dirty="0"/>
              <a:t>Drilling Rig Setup:</a:t>
            </a:r>
            <a:r>
              <a:rPr lang="en-US" sz="1400" dirty="0"/>
              <a:t> A drilling rig is brought to the site and assembled. The rig is the heavy machinery used to drill the well. It includes the derrick (tower-like structure) that supports the drilling equipment.</a:t>
            </a:r>
          </a:p>
          <a:p>
            <a:pPr>
              <a:buFont typeface="+mj-lt"/>
              <a:buAutoNum type="arabicPeriod"/>
            </a:pPr>
            <a:r>
              <a:rPr lang="en-US" sz="1400" b="1" dirty="0"/>
              <a:t>Spud-In:</a:t>
            </a:r>
            <a:r>
              <a:rPr lang="en-US" sz="1400" dirty="0"/>
              <a:t> The drilling process begins with "</a:t>
            </a:r>
            <a:r>
              <a:rPr lang="en-US" sz="1400" dirty="0" err="1"/>
              <a:t>spudding</a:t>
            </a:r>
            <a:r>
              <a:rPr lang="en-US" sz="1400" dirty="0"/>
              <a:t> in." This involves the initial drilling of the wellbore. A drill bit attached to a drill string is used to penetrate the ground.</a:t>
            </a:r>
          </a:p>
          <a:p>
            <a:pPr>
              <a:buFont typeface="+mj-lt"/>
              <a:buAutoNum type="arabicPeriod"/>
            </a:pPr>
            <a:r>
              <a:rPr lang="en-US" sz="1400" b="1" dirty="0"/>
              <a:t>Drilling:</a:t>
            </a:r>
            <a:r>
              <a:rPr lang="en-US" sz="1400" dirty="0"/>
              <a:t> The actual drilling of the well proceeds in sections. As the drill penetrates deeper, drill pipes are added to the drill string. Specialized drilling fluids (mud) are used to cool the drill bit, lubricate the wellbore, and carry cuttings to the surface.</a:t>
            </a:r>
          </a:p>
          <a:p>
            <a:pPr>
              <a:buFont typeface="+mj-lt"/>
              <a:buAutoNum type="arabicPeriod"/>
            </a:pPr>
            <a:r>
              <a:rPr lang="en-US" sz="1400" b="1" dirty="0"/>
              <a:t>Casing and Cementing:</a:t>
            </a:r>
            <a:r>
              <a:rPr lang="en-US" sz="1400" dirty="0"/>
              <a:t> Casing is a metal pipe that lines the wellbore and provides structural integrity and prevents well collapse. At certain depths, casing is inserted into the well and cemented in place to isolate the wellbore from surrounding rock formations and protect groundwater.</a:t>
            </a:r>
          </a:p>
          <a:p>
            <a:pPr>
              <a:buFont typeface="+mj-lt"/>
              <a:buAutoNum type="arabicPeriod"/>
            </a:pPr>
            <a:r>
              <a:rPr lang="en-US" sz="1400" b="1" dirty="0"/>
              <a:t>Logging and Testing:</a:t>
            </a:r>
            <a:r>
              <a:rPr lang="en-US" sz="1400" dirty="0"/>
              <a:t> Various tools and instruments are sent down the well to evaluate the rock formations, measure pressure, and identify the presence of hydrocarbons. This helps in assessing the well's potential productivity.</a:t>
            </a:r>
          </a:p>
          <a:p>
            <a:pPr>
              <a:buFont typeface="+mj-lt"/>
              <a:buAutoNum type="arabicPeriod"/>
            </a:pPr>
            <a:r>
              <a:rPr lang="en-US" sz="1400" b="1" dirty="0"/>
              <a:t>Completion:</a:t>
            </a:r>
            <a:r>
              <a:rPr lang="en-US" sz="1400" dirty="0"/>
              <a:t> After drilling is complete, the well is prepared for production. Equipment such as production tubing, wellhead, and valves are installed. This allows the flow of oil and gas from the reservoir to the surface.</a:t>
            </a:r>
          </a:p>
          <a:p>
            <a:pPr>
              <a:buFont typeface="+mj-lt"/>
              <a:buAutoNum type="arabicPeriod"/>
            </a:pPr>
            <a:r>
              <a:rPr lang="en-US" sz="1400" b="1" dirty="0"/>
              <a:t>Production:</a:t>
            </a:r>
            <a:r>
              <a:rPr lang="en-US" sz="1400" dirty="0"/>
              <a:t> Once the well is completed and connected to the production facilities, oil and gas start flowing to the surface. The well is monitored and maintained throughout its productive life to maximize production and safety.</a:t>
            </a:r>
          </a:p>
          <a:p>
            <a:pPr>
              <a:buFont typeface="+mj-lt"/>
              <a:buAutoNum type="arabicPeriod"/>
            </a:pPr>
            <a:r>
              <a:rPr lang="en-US" sz="1400" b="1" dirty="0"/>
              <a:t>Well Abandonment:</a:t>
            </a:r>
            <a:r>
              <a:rPr lang="en-US" sz="1400" dirty="0"/>
              <a:t> When a well reaches the end of its productive life or if it becomes uneconomical or unsafe to continue operations, it is properly plugged and abandoned to ensure environmental protection and safety.</a:t>
            </a:r>
          </a:p>
          <a:p>
            <a:pPr>
              <a:buFont typeface="+mj-lt"/>
              <a:buAutoNum type="arabicPeriod"/>
            </a:pPr>
            <a:endParaRPr lang="en-US" sz="1400" dirty="0"/>
          </a:p>
        </p:txBody>
      </p:sp>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4079160575"/>
      </p:ext>
    </p:extLst>
  </p:cSld>
  <p:clrMapOvr>
    <a:masterClrMapping/>
  </p:clrMapOvr>
  <mc:AlternateContent xmlns:mc="http://schemas.openxmlformats.org/markup-compatibility/2006">
    <mc:Choice xmlns:p14="http://schemas.microsoft.com/office/powerpoint/2010/main" Requires="p14">
      <p:transition spd="slow" p14:dur="2000" advTm="13694"/>
    </mc:Choice>
    <mc:Fallback>
      <p:transition spd="slow" advTm="13694"/>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23173564"/>
              </p:ext>
            </p:extLst>
          </p:nvPr>
        </p:nvGraphicFramePr>
        <p:xfrm>
          <a:off x="533400" y="838200"/>
          <a:ext cx="8077202" cy="5736380"/>
        </p:xfrm>
        <a:graphic>
          <a:graphicData uri="http://schemas.openxmlformats.org/drawingml/2006/table">
            <a:tbl>
              <a:tblPr firstRow="1" bandRow="1">
                <a:tableStyleId>{5C22544A-7EE6-4342-B048-85BDC9FD1C3A}</a:tableStyleId>
              </a:tblPr>
              <a:tblGrid>
                <a:gridCol w="2307772"/>
                <a:gridCol w="1153886"/>
                <a:gridCol w="1153886"/>
                <a:gridCol w="1153886"/>
                <a:gridCol w="1153886"/>
                <a:gridCol w="1153886"/>
              </a:tblGrid>
              <a:tr h="47857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ACTIVITIES</a:t>
                      </a:r>
                    </a:p>
                  </a:txBody>
                  <a:tcPr anchor="ctr"/>
                </a:tc>
                <a:tc gridSpan="5">
                  <a:txBody>
                    <a:bodyPr/>
                    <a:lstStyle/>
                    <a:p>
                      <a:pPr algn="ctr"/>
                      <a:r>
                        <a:rPr lang="en-US" dirty="0" smtClean="0"/>
                        <a:t>RESOURCES</a:t>
                      </a:r>
                      <a:endParaRPr lang="en-US"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78578">
                <a:tc vMerge="1">
                  <a:txBody>
                    <a:bodyPr/>
                    <a:lstStyle/>
                    <a:p>
                      <a:endParaRPr lang="en-US" dirty="0"/>
                    </a:p>
                  </a:txBody>
                  <a:tcPr/>
                </a:tc>
                <a:tc>
                  <a:txBody>
                    <a:bodyPr/>
                    <a:lstStyle/>
                    <a:p>
                      <a:pPr algn="ctr"/>
                      <a:r>
                        <a:rPr lang="en-US" sz="1400" dirty="0" smtClean="0"/>
                        <a:t>HR</a:t>
                      </a:r>
                      <a:endParaRPr lang="en-US" sz="1400" dirty="0"/>
                    </a:p>
                  </a:txBody>
                  <a:tcPr anchor="ctr"/>
                </a:tc>
                <a:tc>
                  <a:txBody>
                    <a:bodyPr/>
                    <a:lstStyle/>
                    <a:p>
                      <a:pPr algn="ctr"/>
                      <a:r>
                        <a:rPr lang="en-US" sz="1400" dirty="0" smtClean="0"/>
                        <a:t>Equipment</a:t>
                      </a:r>
                      <a:endParaRPr lang="en-US" sz="1400" dirty="0"/>
                    </a:p>
                  </a:txBody>
                  <a:tcPr anchor="ctr"/>
                </a:tc>
                <a:tc>
                  <a:txBody>
                    <a:bodyPr/>
                    <a:lstStyle/>
                    <a:p>
                      <a:pPr algn="ctr"/>
                      <a:r>
                        <a:rPr lang="en-US" sz="1400" dirty="0" smtClean="0"/>
                        <a:t>Material</a:t>
                      </a:r>
                      <a:endParaRPr lang="en-US" sz="1400" dirty="0"/>
                    </a:p>
                  </a:txBody>
                  <a:tcPr anchor="ctr"/>
                </a:tc>
                <a:tc>
                  <a:txBody>
                    <a:bodyPr/>
                    <a:lstStyle/>
                    <a:p>
                      <a:pPr algn="ctr"/>
                      <a:r>
                        <a:rPr lang="en-US" sz="1400" dirty="0" smtClean="0"/>
                        <a:t>Facilities</a:t>
                      </a:r>
                      <a:endParaRPr lang="en-US" sz="1400" dirty="0"/>
                    </a:p>
                  </a:txBody>
                  <a:tcPr anchor="ctr"/>
                </a:tc>
                <a:tc>
                  <a:txBody>
                    <a:bodyPr/>
                    <a:lstStyle/>
                    <a:p>
                      <a:pPr algn="ctr"/>
                      <a:r>
                        <a:rPr lang="en-US" sz="1400" dirty="0" smtClean="0"/>
                        <a:t>Others</a:t>
                      </a:r>
                      <a:endParaRPr lang="en-US" sz="1400" dirty="0"/>
                    </a:p>
                  </a:txBody>
                  <a:tcPr anchor="ct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78578">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78578">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7202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78578">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78578">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3912843393"/>
      </p:ext>
    </p:extLst>
  </p:cSld>
  <p:clrMapOvr>
    <a:masterClrMapping/>
  </p:clrMapOvr>
  <mc:AlternateContent xmlns:mc="http://schemas.openxmlformats.org/markup-compatibility/2006">
    <mc:Choice xmlns:p14="http://schemas.microsoft.com/office/powerpoint/2010/main" Requires="p14">
      <p:transition spd="slow" p14:dur="2000" advTm="3956"/>
    </mc:Choice>
    <mc:Fallback>
      <p:transition spd="slow" advTm="395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426</Words>
  <Application>Microsoft Office PowerPoint</Application>
  <PresentationFormat>On-screen Show (4:3)</PresentationFormat>
  <Paragraphs>18</Paragraphs>
  <Slides>4</Slides>
  <Notes>0</Notes>
  <HiddenSlides>0</HiddenSlides>
  <MMClips>4</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Cost Optimisation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Mazin Abusin</dc:creator>
  <cp:lastModifiedBy>Mazin Abusin</cp:lastModifiedBy>
  <cp:revision>5</cp:revision>
  <dcterms:created xsi:type="dcterms:W3CDTF">2023-08-05T12:49:23Z</dcterms:created>
  <dcterms:modified xsi:type="dcterms:W3CDTF">2024-12-03T01:01:31Z</dcterms:modified>
</cp:coreProperties>
</file>